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presProps" Target="presProps.xml" /><Relationship Id="rId3" Type="http://schemas.openxmlformats.org/officeDocument/2006/relationships/slide" Target="slides/slide2.xml" /><Relationship Id="rId21" Type="http://schemas.openxmlformats.org/officeDocument/2006/relationships/tableStyles" Target="tableStyles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slide" Target="slides/slide16.xml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0" Type="http://schemas.openxmlformats.org/officeDocument/2006/relationships/theme" Target="theme/theme1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10" Type="http://schemas.openxmlformats.org/officeDocument/2006/relationships/slide" Target="slides/slide9.xml" /><Relationship Id="rId19" Type="http://schemas.openxmlformats.org/officeDocument/2006/relationships/viewProps" Target="viewProps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223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8869680" y="731520"/>
            <a:ext cx="2103120" cy="2103120"/>
          </a:xfrm>
          <a:prstGeom prst="ellipse">
            <a:avLst/>
          </a:prstGeom>
          <a:solidFill>
            <a:srgbClr val="2BA6C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9875520" y="2011680"/>
            <a:ext cx="1280160" cy="1280160"/>
          </a:xfrm>
          <a:prstGeom prst="ellipse">
            <a:avLst/>
          </a:prstGeom>
          <a:solidFill>
            <a:srgbClr val="F6BE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8046720" y="2743200"/>
            <a:ext cx="2834640" cy="2834640"/>
          </a:xfrm>
          <a:prstGeom prst="ellipse">
            <a:avLst/>
          </a:prstGeom>
          <a:solidFill>
            <a:srgbClr val="1866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731520" y="1005840"/>
            <a:ext cx="7498079" cy="1645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4200" b="1">
                <a:solidFill>
                  <a:srgbClr val="FFFFFF"/>
                </a:solidFill>
                <a:latin typeface="Aptos Display"/>
              </a:rPr>
              <a:t>MANEJO
SEGURO DE MOTOS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2971800"/>
            <a:ext cx="694944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100">
                <a:solidFill>
                  <a:srgbClr val="CDDCE4"/>
                </a:solidFill>
                <a:latin typeface="Aptos"/>
              </a:rPr>
              <a:t>Capacitación de conducción preventiva y responsable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5029200"/>
            <a:ext cx="4114800" cy="594360"/>
          </a:xfrm>
          <a:prstGeom prst="roundRect">
            <a:avLst/>
          </a:prstGeom>
          <a:solidFill>
            <a:srgbClr val="F6BE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914400" y="5166360"/>
            <a:ext cx="38404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200" b="1">
                <a:solidFill>
                  <a:srgbClr val="122332"/>
                </a:solidFill>
                <a:latin typeface="Aptos"/>
              </a:rPr>
              <a:t>PREVENIR • ANTICIPAR • SOBREVIVIR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2BA6C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384048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122332"/>
                </a:solidFill>
                <a:latin typeface="Aptos Display"/>
              </a:rPr>
              <a:t>Objetivos de la capacitación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12648" y="969264"/>
            <a:ext cx="107899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300">
                <a:solidFill>
                  <a:srgbClr val="69747C"/>
                </a:solidFill>
                <a:latin typeface="Aptos"/>
              </a:rPr>
              <a:t>Aprender a reducir riesgos antes, durante y después de cada viaje.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600200"/>
            <a:ext cx="5166360" cy="1600200"/>
          </a:xfrm>
          <a:prstGeom prst="roundRect">
            <a:avLst/>
          </a:prstGeom>
          <a:solidFill>
            <a:srgbClr val="F2F6F8"/>
          </a:solidFill>
          <a:ln>
            <a:solidFill>
              <a:srgbClr val="DCE2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731520" y="1600200"/>
            <a:ext cx="73152" cy="1600200"/>
          </a:xfrm>
          <a:prstGeom prst="rect">
            <a:avLst/>
          </a:prstGeom>
          <a:solidFill>
            <a:srgbClr val="1866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932688" y="1746504"/>
            <a:ext cx="480060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 b="1">
                <a:solidFill>
                  <a:srgbClr val="122332"/>
                </a:solidFill>
                <a:latin typeface="Aptos"/>
              </a:rPr>
              <a:t>ANTICIPAR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32688" y="2194560"/>
            <a:ext cx="4800600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50">
                <a:solidFill>
                  <a:srgbClr val="232A30"/>
                </a:solidFill>
                <a:latin typeface="Aptos"/>
              </a:rPr>
              <a:t>Detectar peligros y conflictos antes de que se conviertan en una emergencia.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263640" y="1600200"/>
            <a:ext cx="5166360" cy="1600200"/>
          </a:xfrm>
          <a:prstGeom prst="roundRect">
            <a:avLst/>
          </a:prstGeom>
          <a:solidFill>
            <a:srgbClr val="F2F6F8"/>
          </a:solidFill>
          <a:ln>
            <a:solidFill>
              <a:srgbClr val="DCE2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6263640" y="1600200"/>
            <a:ext cx="73152" cy="1600200"/>
          </a:xfrm>
          <a:prstGeom prst="rect">
            <a:avLst/>
          </a:prstGeom>
          <a:solidFill>
            <a:srgbClr val="2BA6C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6464807" y="1746504"/>
            <a:ext cx="480060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 b="1">
                <a:solidFill>
                  <a:srgbClr val="122332"/>
                </a:solidFill>
                <a:latin typeface="Aptos"/>
              </a:rPr>
              <a:t>CONTROLAR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64807" y="2194560"/>
            <a:ext cx="4800600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50">
                <a:solidFill>
                  <a:srgbClr val="232A30"/>
                </a:solidFill>
                <a:latin typeface="Aptos"/>
              </a:rPr>
              <a:t>Mejorar postura, frenado, curvas, velocidad y distancia de seguridad.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31520" y="3566160"/>
            <a:ext cx="5166360" cy="1600200"/>
          </a:xfrm>
          <a:prstGeom prst="roundRect">
            <a:avLst/>
          </a:prstGeom>
          <a:solidFill>
            <a:srgbClr val="F2F6F8"/>
          </a:solidFill>
          <a:ln>
            <a:solidFill>
              <a:srgbClr val="DCE2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731520" y="3566160"/>
            <a:ext cx="73152" cy="1600200"/>
          </a:xfrm>
          <a:prstGeom prst="rect">
            <a:avLst/>
          </a:prstGeom>
          <a:solidFill>
            <a:srgbClr val="F6BE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932688" y="3712463"/>
            <a:ext cx="480060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 b="1">
                <a:solidFill>
                  <a:srgbClr val="122332"/>
                </a:solidFill>
                <a:latin typeface="Aptos"/>
              </a:rPr>
              <a:t>PROTEGER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32688" y="4160520"/>
            <a:ext cx="4800600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50">
                <a:solidFill>
                  <a:srgbClr val="232A30"/>
                </a:solidFill>
                <a:latin typeface="Aptos"/>
              </a:rPr>
              <a:t>Usar correctamente casco y equipamiento para reducir la gravedad de las lesiones.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263640" y="3566160"/>
            <a:ext cx="5166360" cy="1600200"/>
          </a:xfrm>
          <a:prstGeom prst="roundRect">
            <a:avLst/>
          </a:prstGeom>
          <a:solidFill>
            <a:srgbClr val="F2F6F8"/>
          </a:solidFill>
          <a:ln>
            <a:solidFill>
              <a:srgbClr val="DCE2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ectangle 18"/>
          <p:cNvSpPr/>
          <p:nvPr/>
        </p:nvSpPr>
        <p:spPr>
          <a:xfrm>
            <a:off x="6263640" y="3566160"/>
            <a:ext cx="73152" cy="1600200"/>
          </a:xfrm>
          <a:prstGeom prst="rect">
            <a:avLst/>
          </a:prstGeom>
          <a:solidFill>
            <a:srgbClr val="BF37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6464807" y="3712463"/>
            <a:ext cx="480060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 b="1">
                <a:solidFill>
                  <a:srgbClr val="122332"/>
                </a:solidFill>
                <a:latin typeface="Aptos"/>
              </a:rPr>
              <a:t>DECIDIR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464807" y="4160520"/>
            <a:ext cx="4800600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50">
                <a:solidFill>
                  <a:srgbClr val="232A30"/>
                </a:solidFill>
                <a:latin typeface="Aptos"/>
              </a:rPr>
              <a:t>No conducir bajo efectos del alcohol, drogas, fatiga o distracciones.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731520" y="5257800"/>
            <a:ext cx="10744200" cy="822960"/>
          </a:xfrm>
          <a:prstGeom prst="roundRect">
            <a:avLst/>
          </a:prstGeom>
          <a:solidFill>
            <a:srgbClr val="F6BE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960120" y="5413248"/>
            <a:ext cx="1028700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900" b="1">
                <a:solidFill>
                  <a:srgbClr val="122332"/>
                </a:solidFill>
                <a:latin typeface="Aptos Display"/>
              </a:rPr>
              <a:t>La mejor maniobra de emergencia es la que logramos evitar.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2BA6C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384048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122332"/>
                </a:solidFill>
                <a:latin typeface="Aptos Display"/>
              </a:rPr>
              <a:t>Antes de arrancar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12648" y="969264"/>
            <a:ext cx="107899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300">
                <a:solidFill>
                  <a:srgbClr val="69747C"/>
                </a:solidFill>
                <a:latin typeface="Aptos"/>
              </a:rPr>
              <a:t>Una revisión de pocos minutos puede evitar una caída o una falla en marcha.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85800" y="1508760"/>
            <a:ext cx="3429000" cy="4160520"/>
          </a:xfrm>
          <a:prstGeom prst="roundRect">
            <a:avLst/>
          </a:prstGeom>
          <a:solidFill>
            <a:srgbClr val="F2F6F8"/>
          </a:solidFill>
          <a:ln>
            <a:solidFill>
              <a:srgbClr val="DCE2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685800" y="1508760"/>
            <a:ext cx="73152" cy="4160520"/>
          </a:xfrm>
          <a:prstGeom prst="rect">
            <a:avLst/>
          </a:prstGeom>
          <a:solidFill>
            <a:srgbClr val="1866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886968" y="1655063"/>
            <a:ext cx="306324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 b="1">
                <a:solidFill>
                  <a:srgbClr val="122332"/>
                </a:solidFill>
                <a:latin typeface="Aptos"/>
              </a:rPr>
              <a:t>MOTO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86968" y="2103120"/>
            <a:ext cx="3063240" cy="3429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50">
                <a:solidFill>
                  <a:srgbClr val="232A30"/>
                </a:solidFill>
                <a:latin typeface="Aptos"/>
              </a:rPr>
              <a:t>• Neumáticos: presión y estado
• Frenos delantero y trasero
• Luces, stop y giros
• Espejos y bocina
• Dirección y suspensión
• Cadena/transmisión y fluidos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70832" y="1508760"/>
            <a:ext cx="3429000" cy="4160520"/>
          </a:xfrm>
          <a:prstGeom prst="roundRect">
            <a:avLst/>
          </a:prstGeom>
          <a:solidFill>
            <a:srgbClr val="F2F6F8"/>
          </a:solidFill>
          <a:ln>
            <a:solidFill>
              <a:srgbClr val="DCE2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4370832" y="1508760"/>
            <a:ext cx="73152" cy="4160520"/>
          </a:xfrm>
          <a:prstGeom prst="rect">
            <a:avLst/>
          </a:prstGeom>
          <a:solidFill>
            <a:srgbClr val="2BA6C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4572000" y="1655063"/>
            <a:ext cx="306324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 b="1">
                <a:solidFill>
                  <a:srgbClr val="122332"/>
                </a:solidFill>
                <a:latin typeface="Aptos"/>
              </a:rPr>
              <a:t>CONDUCTOR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72000" y="2103120"/>
            <a:ext cx="3063240" cy="3429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50">
                <a:solidFill>
                  <a:srgbClr val="232A30"/>
                </a:solidFill>
                <a:latin typeface="Aptos"/>
              </a:rPr>
              <a:t>• Casco ajustado y abrochado
• Guantes y calzado firme
• Ropa que proteja piel
• Elementos reflectivos
• Licencia y documentación
• Descanso adecuado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055864" y="1508760"/>
            <a:ext cx="3429000" cy="4160520"/>
          </a:xfrm>
          <a:prstGeom prst="roundRect">
            <a:avLst/>
          </a:prstGeom>
          <a:solidFill>
            <a:srgbClr val="F2F6F8"/>
          </a:solidFill>
          <a:ln>
            <a:solidFill>
              <a:srgbClr val="DCE2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8055864" y="1508760"/>
            <a:ext cx="73152" cy="4160520"/>
          </a:xfrm>
          <a:prstGeom prst="rect">
            <a:avLst/>
          </a:prstGeom>
          <a:solidFill>
            <a:srgbClr val="F6BE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8257032" y="1655063"/>
            <a:ext cx="306324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 b="1">
                <a:solidFill>
                  <a:srgbClr val="122332"/>
                </a:solidFill>
                <a:latin typeface="Aptos"/>
              </a:rPr>
              <a:t>ENTORNO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257032" y="2103120"/>
            <a:ext cx="3063240" cy="3429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50">
                <a:solidFill>
                  <a:srgbClr val="232A30"/>
                </a:solidFill>
                <a:latin typeface="Aptos"/>
              </a:rPr>
              <a:t>• Clima y visibilidad
• Estado de la calzada
• Tránsito y puntos ciegos
• Obras, baches y obstáculos
• Ruta y destino
• Tiempo disponible sin apuro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1520" y="5257800"/>
            <a:ext cx="10744200" cy="822960"/>
          </a:xfrm>
          <a:prstGeom prst="roundRect">
            <a:avLst/>
          </a:prstGeom>
          <a:solidFill>
            <a:srgbClr val="F6BE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960120" y="5413248"/>
            <a:ext cx="1028700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900" b="1">
                <a:solidFill>
                  <a:srgbClr val="122332"/>
                </a:solidFill>
                <a:latin typeface="Aptos Display"/>
              </a:rPr>
              <a:t>No salgas con una falla conocida esperando que “aguante”.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2BA6C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384048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122332"/>
                </a:solidFill>
                <a:latin typeface="Aptos Display"/>
              </a:rPr>
              <a:t>1. Posición de conducción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12648" y="969264"/>
            <a:ext cx="107899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300">
                <a:solidFill>
                  <a:srgbClr val="69747C"/>
                </a:solidFill>
                <a:latin typeface="Aptos"/>
              </a:rPr>
              <a:t>Postura estable = mejor control, visión y capacidad de reacción.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417320"/>
            <a:ext cx="5212080" cy="1828800"/>
          </a:xfrm>
          <a:prstGeom prst="roundRect">
            <a:avLst/>
          </a:prstGeom>
          <a:solidFill>
            <a:srgbClr val="F2F6F8"/>
          </a:solidFill>
          <a:ln>
            <a:solidFill>
              <a:srgbClr val="DCE2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731520" y="1417320"/>
            <a:ext cx="73152" cy="1828800"/>
          </a:xfrm>
          <a:prstGeom prst="rect">
            <a:avLst/>
          </a:prstGeom>
          <a:solidFill>
            <a:srgbClr val="1866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932688" y="1563624"/>
            <a:ext cx="484632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 b="1">
                <a:solidFill>
                  <a:srgbClr val="122332"/>
                </a:solidFill>
                <a:latin typeface="Aptos"/>
              </a:rPr>
              <a:t>MANOS Y BRAZOS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32688" y="2011680"/>
            <a:ext cx="484632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50">
                <a:solidFill>
                  <a:srgbClr val="232A30"/>
                </a:solidFill>
                <a:latin typeface="Aptos"/>
              </a:rPr>
              <a:t>Manos firmes pero relajadas. Brazos ligeramente flexionados. Evitá cargar el peso sobre el manubrio.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263640" y="1417320"/>
            <a:ext cx="5212080" cy="1828800"/>
          </a:xfrm>
          <a:prstGeom prst="roundRect">
            <a:avLst/>
          </a:prstGeom>
          <a:solidFill>
            <a:srgbClr val="F2F6F8"/>
          </a:solidFill>
          <a:ln>
            <a:solidFill>
              <a:srgbClr val="DCE2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6263640" y="1417320"/>
            <a:ext cx="73152" cy="1828800"/>
          </a:xfrm>
          <a:prstGeom prst="rect">
            <a:avLst/>
          </a:prstGeom>
          <a:solidFill>
            <a:srgbClr val="2BA6C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6464807" y="1563624"/>
            <a:ext cx="484632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 b="1">
                <a:solidFill>
                  <a:srgbClr val="122332"/>
                </a:solidFill>
                <a:latin typeface="Aptos"/>
              </a:rPr>
              <a:t>PIERNAS Y PIES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64807" y="2011680"/>
            <a:ext cx="484632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50">
                <a:solidFill>
                  <a:srgbClr val="232A30"/>
                </a:solidFill>
                <a:latin typeface="Aptos"/>
              </a:rPr>
              <a:t>Rodillas cerca del tanque. Pies apoyados en los estribos, listos para actuar. Evitá llevarlos sueltos.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31520" y="3520440"/>
            <a:ext cx="5212080" cy="1828800"/>
          </a:xfrm>
          <a:prstGeom prst="roundRect">
            <a:avLst/>
          </a:prstGeom>
          <a:solidFill>
            <a:srgbClr val="F2F6F8"/>
          </a:solidFill>
          <a:ln>
            <a:solidFill>
              <a:srgbClr val="DCE2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731520" y="3520440"/>
            <a:ext cx="73152" cy="1828800"/>
          </a:xfrm>
          <a:prstGeom prst="rect">
            <a:avLst/>
          </a:prstGeom>
          <a:solidFill>
            <a:srgbClr val="F6BE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932688" y="3666744"/>
            <a:ext cx="484632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 b="1">
                <a:solidFill>
                  <a:srgbClr val="122332"/>
                </a:solidFill>
                <a:latin typeface="Aptos"/>
              </a:rPr>
              <a:t>ESPALDA Y CABEZA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32688" y="4114800"/>
            <a:ext cx="484632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50">
                <a:solidFill>
                  <a:srgbClr val="232A30"/>
                </a:solidFill>
                <a:latin typeface="Aptos"/>
              </a:rPr>
              <a:t>Espalda natural, hombros relajados y cabeza elevada. Mirá hacia donde querés ir.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263640" y="3520440"/>
            <a:ext cx="5212080" cy="1828800"/>
          </a:xfrm>
          <a:prstGeom prst="roundRect">
            <a:avLst/>
          </a:prstGeom>
          <a:solidFill>
            <a:srgbClr val="F2F6F8"/>
          </a:solidFill>
          <a:ln>
            <a:solidFill>
              <a:srgbClr val="DCE2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ectangle 18"/>
          <p:cNvSpPr/>
          <p:nvPr/>
        </p:nvSpPr>
        <p:spPr>
          <a:xfrm>
            <a:off x="6263640" y="3520440"/>
            <a:ext cx="73152" cy="1828800"/>
          </a:xfrm>
          <a:prstGeom prst="rect">
            <a:avLst/>
          </a:prstGeom>
          <a:solidFill>
            <a:srgbClr val="30845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6464807" y="3666744"/>
            <a:ext cx="484632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 b="1">
                <a:solidFill>
                  <a:srgbClr val="122332"/>
                </a:solidFill>
                <a:latin typeface="Aptos"/>
              </a:rPr>
              <a:t>POSICIÓN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464807" y="4114800"/>
            <a:ext cx="484632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50">
                <a:solidFill>
                  <a:srgbClr val="232A30"/>
                </a:solidFill>
                <a:latin typeface="Aptos"/>
              </a:rPr>
              <a:t>Sentate centrado y adaptá la posición a la maniobra. Mantené una postura que permita mover la moto con suavidad.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731520" y="5257800"/>
            <a:ext cx="10744200" cy="822960"/>
          </a:xfrm>
          <a:prstGeom prst="roundRect">
            <a:avLst/>
          </a:prstGeom>
          <a:solidFill>
            <a:srgbClr val="F6BE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960120" y="5413248"/>
            <a:ext cx="1028700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900" b="1">
                <a:solidFill>
                  <a:srgbClr val="122332"/>
                </a:solidFill>
                <a:latin typeface="Aptos Display"/>
              </a:rPr>
              <a:t>Mirar lejos mejora la anticipación y evita fijarse en el obstáculo.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2BA6C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384048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122332"/>
                </a:solidFill>
                <a:latin typeface="Aptos Display"/>
              </a:rPr>
              <a:t>2. Equipamiento de protección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12648" y="969264"/>
            <a:ext cx="107899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300">
                <a:solidFill>
                  <a:srgbClr val="69747C"/>
                </a:solidFill>
                <a:latin typeface="Aptos"/>
              </a:rPr>
              <a:t>El equipamiento no evita el siniestro: reduce sus consecuencias.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1417320"/>
            <a:ext cx="2743200" cy="4297680"/>
          </a:xfrm>
          <a:prstGeom prst="roundRect">
            <a:avLst/>
          </a:prstGeom>
          <a:solidFill>
            <a:srgbClr val="F2F6F8"/>
          </a:solidFill>
          <a:ln>
            <a:solidFill>
              <a:srgbClr val="DCE2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640080" y="1417320"/>
            <a:ext cx="73152" cy="4297680"/>
          </a:xfrm>
          <a:prstGeom prst="rect">
            <a:avLst/>
          </a:prstGeom>
          <a:solidFill>
            <a:srgbClr val="1866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841247" y="1563624"/>
            <a:ext cx="237744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 b="1">
                <a:solidFill>
                  <a:srgbClr val="122332"/>
                </a:solidFill>
                <a:latin typeface="Aptos"/>
              </a:rPr>
              <a:t>CASCO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41247" y="2011680"/>
            <a:ext cx="2377440" cy="3566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50">
                <a:solidFill>
                  <a:srgbClr val="232A30"/>
                </a:solidFill>
                <a:latin typeface="Aptos"/>
              </a:rPr>
              <a:t>Homologado, en buen estado, de talla correcta y correctamente abrochado.
Nunca usarlo flojo o sin sujetar.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611880" y="1417320"/>
            <a:ext cx="2743200" cy="4297680"/>
          </a:xfrm>
          <a:prstGeom prst="roundRect">
            <a:avLst/>
          </a:prstGeom>
          <a:solidFill>
            <a:srgbClr val="F2F6F8"/>
          </a:solidFill>
          <a:ln>
            <a:solidFill>
              <a:srgbClr val="DCE2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3611880" y="1417320"/>
            <a:ext cx="73152" cy="4297680"/>
          </a:xfrm>
          <a:prstGeom prst="rect">
            <a:avLst/>
          </a:prstGeom>
          <a:solidFill>
            <a:srgbClr val="2BA6C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3813048" y="1563624"/>
            <a:ext cx="237744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 b="1">
                <a:solidFill>
                  <a:srgbClr val="122332"/>
                </a:solidFill>
                <a:latin typeface="Aptos"/>
              </a:rPr>
              <a:t>MANOS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813048" y="2011680"/>
            <a:ext cx="2377440" cy="3566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50">
                <a:solidFill>
                  <a:srgbClr val="232A30"/>
                </a:solidFill>
                <a:latin typeface="Aptos"/>
              </a:rPr>
              <a:t>Guantes específicos para moto: protegen de abrasión, golpes y clima.
Deben permitir accionar controles.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583680" y="1417320"/>
            <a:ext cx="2743200" cy="4297680"/>
          </a:xfrm>
          <a:prstGeom prst="roundRect">
            <a:avLst/>
          </a:prstGeom>
          <a:solidFill>
            <a:srgbClr val="F2F6F8"/>
          </a:solidFill>
          <a:ln>
            <a:solidFill>
              <a:srgbClr val="DCE2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6583680" y="1417320"/>
            <a:ext cx="73152" cy="4297680"/>
          </a:xfrm>
          <a:prstGeom prst="rect">
            <a:avLst/>
          </a:prstGeom>
          <a:solidFill>
            <a:srgbClr val="F6BE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6784848" y="1563624"/>
            <a:ext cx="237744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 b="1">
                <a:solidFill>
                  <a:srgbClr val="122332"/>
                </a:solidFill>
                <a:latin typeface="Aptos"/>
              </a:rPr>
              <a:t>CUERPO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784848" y="2011680"/>
            <a:ext cx="2377440" cy="3566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50">
                <a:solidFill>
                  <a:srgbClr val="232A30"/>
                </a:solidFill>
                <a:latin typeface="Aptos"/>
              </a:rPr>
              <a:t>Campera/pantalón resistente y, cuando sea posible, protecciones certificadas para zonas de impacto.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9555480" y="1417320"/>
            <a:ext cx="2011680" cy="4297680"/>
          </a:xfrm>
          <a:prstGeom prst="roundRect">
            <a:avLst/>
          </a:prstGeom>
          <a:solidFill>
            <a:srgbClr val="F2F6F8"/>
          </a:solidFill>
          <a:ln>
            <a:solidFill>
              <a:srgbClr val="DCE2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ectangle 18"/>
          <p:cNvSpPr/>
          <p:nvPr/>
        </p:nvSpPr>
        <p:spPr>
          <a:xfrm>
            <a:off x="9555480" y="1417320"/>
            <a:ext cx="73152" cy="4297680"/>
          </a:xfrm>
          <a:prstGeom prst="rect">
            <a:avLst/>
          </a:prstGeom>
          <a:solidFill>
            <a:srgbClr val="30845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9756648" y="1563624"/>
            <a:ext cx="164592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 b="1">
                <a:solidFill>
                  <a:srgbClr val="122332"/>
                </a:solidFill>
                <a:latin typeface="Aptos"/>
              </a:rPr>
              <a:t>PIES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756648" y="2011680"/>
            <a:ext cx="1645920" cy="3566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50">
                <a:solidFill>
                  <a:srgbClr val="232A30"/>
                </a:solidFill>
                <a:latin typeface="Aptos"/>
              </a:rPr>
              <a:t>Calzado cerrado, firme y con buena sujeción.
Preferir botas específicas.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731520" y="5257800"/>
            <a:ext cx="10744200" cy="822960"/>
          </a:xfrm>
          <a:prstGeom prst="roundRect">
            <a:avLst/>
          </a:prstGeom>
          <a:solidFill>
            <a:srgbClr val="F6BE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960120" y="5413248"/>
            <a:ext cx="1028700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900" b="1">
                <a:solidFill>
                  <a:srgbClr val="122332"/>
                </a:solidFill>
                <a:latin typeface="Aptos Display"/>
              </a:rPr>
              <a:t>Casco + indumentaria adecuada + visibilidad = una barrera más contra lesiones.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2BA6C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384048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122332"/>
                </a:solidFill>
                <a:latin typeface="Aptos Display"/>
              </a:rPr>
              <a:t>3. Descubrir los peligros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12648" y="969264"/>
            <a:ext cx="107899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300">
                <a:solidFill>
                  <a:srgbClr val="69747C"/>
                </a:solidFill>
                <a:latin typeface="Aptos"/>
              </a:rPr>
              <a:t>La conducción preventiva consiste en buscar riesgos antes de encontrarlos.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1463040"/>
            <a:ext cx="1060704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 b="0">
                <a:solidFill>
                  <a:srgbClr val="232A30"/>
                </a:solidFill>
                <a:latin typeface="Aptos"/>
              </a:defRPr>
            </a:pPr>
            <a:r>
              <a:t>•  Vehículos que pueden girar, cambiar de carril o abrir puertas.</a:t>
            </a:r>
          </a:p>
          <a:p>
            <a:pPr>
              <a:spcAft>
                <a:spcPts val="800"/>
              </a:spcAft>
              <a:defRPr sz="1800" b="0">
                <a:solidFill>
                  <a:srgbClr val="232A30"/>
                </a:solidFill>
                <a:latin typeface="Aptos"/>
              </a:defRPr>
            </a:pPr>
            <a:r>
              <a:t>•  Intersecciones, accesos, salidas de estacionamientos y peatones.</a:t>
            </a:r>
          </a:p>
          <a:p>
            <a:pPr>
              <a:spcAft>
                <a:spcPts val="800"/>
              </a:spcAft>
              <a:defRPr sz="1800" b="0">
                <a:solidFill>
                  <a:srgbClr val="232A30"/>
                </a:solidFill>
                <a:latin typeface="Aptos"/>
              </a:defRPr>
            </a:pPr>
            <a:r>
              <a:t>•  Baches, arena, aceite, agua, tapas, pintura vial y objetos sueltos.</a:t>
            </a:r>
          </a:p>
          <a:p>
            <a:pPr>
              <a:spcAft>
                <a:spcPts val="800"/>
              </a:spcAft>
              <a:defRPr sz="1800" b="0">
                <a:solidFill>
                  <a:srgbClr val="232A30"/>
                </a:solidFill>
                <a:latin typeface="Aptos"/>
              </a:defRPr>
            </a:pPr>
            <a:r>
              <a:t>•  Puntos ciegos de autos, colectivos y camiones.</a:t>
            </a:r>
          </a:p>
          <a:p>
            <a:pPr>
              <a:spcAft>
                <a:spcPts val="800"/>
              </a:spcAft>
              <a:defRPr sz="1800" b="0">
                <a:solidFill>
                  <a:srgbClr val="232A30"/>
                </a:solidFill>
                <a:latin typeface="Aptos"/>
              </a:defRPr>
            </a:pPr>
            <a:r>
              <a:t>•  Condiciones de lluvia, viento, niebla, poca luz o encandilamiento.</a:t>
            </a:r>
          </a:p>
          <a:p>
            <a:pPr>
              <a:spcAft>
                <a:spcPts val="800"/>
              </a:spcAft>
              <a:defRPr sz="1800" b="0">
                <a:solidFill>
                  <a:srgbClr val="232A30"/>
                </a:solidFill>
                <a:latin typeface="Aptos"/>
              </a:defRPr>
            </a:pPr>
            <a:r>
              <a:t>•  Conductores distraídos: celular, maniobras bruscas o falta de señalización.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31520" y="5257800"/>
            <a:ext cx="10744200" cy="822960"/>
          </a:xfrm>
          <a:prstGeom prst="roundRect">
            <a:avLst/>
          </a:prstGeom>
          <a:solidFill>
            <a:srgbClr val="F6BE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960120" y="5413248"/>
            <a:ext cx="1028700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900" b="1">
                <a:solidFill>
                  <a:srgbClr val="122332"/>
                </a:solidFill>
                <a:latin typeface="Aptos Display"/>
              </a:rPr>
              <a:t>Pensá siempre: “¿Qué podría hacer mal el otro?” y prepará una salida.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2BA6C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384048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122332"/>
                </a:solidFill>
                <a:latin typeface="Aptos Display"/>
              </a:rPr>
              <a:t>4. Ver y ser visto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12648" y="969264"/>
            <a:ext cx="107899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300">
                <a:solidFill>
                  <a:srgbClr val="69747C"/>
                </a:solidFill>
                <a:latin typeface="Aptos"/>
              </a:rPr>
              <a:t>No alcanza con ver al otro: también debemos asegurarnos de que nos vea.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85800" y="1417320"/>
            <a:ext cx="3429000" cy="4297680"/>
          </a:xfrm>
          <a:prstGeom prst="roundRect">
            <a:avLst/>
          </a:prstGeom>
          <a:solidFill>
            <a:srgbClr val="F2F6F8"/>
          </a:solidFill>
          <a:ln>
            <a:solidFill>
              <a:srgbClr val="DCE2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685800" y="1417320"/>
            <a:ext cx="73152" cy="4297680"/>
          </a:xfrm>
          <a:prstGeom prst="rect">
            <a:avLst/>
          </a:prstGeom>
          <a:solidFill>
            <a:srgbClr val="1866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886968" y="1563624"/>
            <a:ext cx="306324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 b="1">
                <a:solidFill>
                  <a:srgbClr val="122332"/>
                </a:solidFill>
                <a:latin typeface="Aptos"/>
              </a:rPr>
              <a:t>VER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86968" y="2011680"/>
            <a:ext cx="3063240" cy="3566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50">
                <a:solidFill>
                  <a:srgbClr val="232A30"/>
                </a:solidFill>
                <a:latin typeface="Aptos"/>
              </a:rPr>
              <a:t>Escaneá espejos y entorno continuamente.
Buscá miradas, ruedas delanteras, giros y movimientos que anticipen una maniobra.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70832" y="1417320"/>
            <a:ext cx="3429000" cy="4297680"/>
          </a:xfrm>
          <a:prstGeom prst="roundRect">
            <a:avLst/>
          </a:prstGeom>
          <a:solidFill>
            <a:srgbClr val="F2F6F8"/>
          </a:solidFill>
          <a:ln>
            <a:solidFill>
              <a:srgbClr val="DCE2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4370832" y="1417320"/>
            <a:ext cx="73152" cy="4297680"/>
          </a:xfrm>
          <a:prstGeom prst="rect">
            <a:avLst/>
          </a:prstGeom>
          <a:solidFill>
            <a:srgbClr val="2BA6C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4572000" y="1563624"/>
            <a:ext cx="306324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 b="1">
                <a:solidFill>
                  <a:srgbClr val="122332"/>
                </a:solidFill>
                <a:latin typeface="Aptos"/>
              </a:rPr>
              <a:t>SER VISTO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72000" y="2011680"/>
            <a:ext cx="3063240" cy="3566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50">
                <a:solidFill>
                  <a:srgbClr val="232A30"/>
                </a:solidFill>
                <a:latin typeface="Aptos"/>
              </a:rPr>
              <a:t>Usá luces, ropa/elementos reflectivos y posición visible.
Evitá permanecer en puntos ciegos.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055864" y="1417320"/>
            <a:ext cx="3429000" cy="4297680"/>
          </a:xfrm>
          <a:prstGeom prst="roundRect">
            <a:avLst/>
          </a:prstGeom>
          <a:solidFill>
            <a:srgbClr val="F2F6F8"/>
          </a:solidFill>
          <a:ln>
            <a:solidFill>
              <a:srgbClr val="DCE2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8055864" y="1417320"/>
            <a:ext cx="73152" cy="4297680"/>
          </a:xfrm>
          <a:prstGeom prst="rect">
            <a:avLst/>
          </a:prstGeom>
          <a:solidFill>
            <a:srgbClr val="F6BE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8257032" y="1563624"/>
            <a:ext cx="306324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 b="1">
                <a:solidFill>
                  <a:srgbClr val="122332"/>
                </a:solidFill>
                <a:latin typeface="Aptos"/>
              </a:rPr>
              <a:t>POSICIONARTE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257032" y="2011680"/>
            <a:ext cx="3063240" cy="3566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50">
                <a:solidFill>
                  <a:srgbClr val="232A30"/>
                </a:solidFill>
                <a:latin typeface="Aptos"/>
              </a:rPr>
              <a:t>Mantené una trayectoria que te dé margen de escape.
No circules pegado a vehículos ni entre dos peligros.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1520" y="5257800"/>
            <a:ext cx="10744200" cy="822960"/>
          </a:xfrm>
          <a:prstGeom prst="roundRect">
            <a:avLst/>
          </a:prstGeom>
          <a:solidFill>
            <a:srgbClr val="F6BE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960120" y="5413248"/>
            <a:ext cx="1028700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900" b="1">
                <a:solidFill>
                  <a:srgbClr val="122332"/>
                </a:solidFill>
                <a:latin typeface="Aptos Display"/>
              </a:rPr>
              <a:t>Si dudás de que te hayan visto, actuá como si NO te hubieran visto.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2BA6C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384048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122332"/>
                </a:solidFill>
                <a:latin typeface="Aptos Display"/>
              </a:rPr>
              <a:t>5. Técnica de frenado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12648" y="969264"/>
            <a:ext cx="107899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300">
                <a:solidFill>
                  <a:srgbClr val="69747C"/>
                </a:solidFill>
                <a:latin typeface="Aptos"/>
              </a:rPr>
              <a:t>Frenar bien es una habilidad que debe practicarse, no improvisarse.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85800" y="1417320"/>
            <a:ext cx="3429000" cy="4297680"/>
          </a:xfrm>
          <a:prstGeom prst="roundRect">
            <a:avLst/>
          </a:prstGeom>
          <a:solidFill>
            <a:srgbClr val="F2F6F8"/>
          </a:solidFill>
          <a:ln>
            <a:solidFill>
              <a:srgbClr val="DCE2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685800" y="1417320"/>
            <a:ext cx="73152" cy="4297680"/>
          </a:xfrm>
          <a:prstGeom prst="rect">
            <a:avLst/>
          </a:prstGeom>
          <a:solidFill>
            <a:srgbClr val="1866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886968" y="1563624"/>
            <a:ext cx="306324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 b="1">
                <a:solidFill>
                  <a:srgbClr val="122332"/>
                </a:solidFill>
                <a:latin typeface="Aptos"/>
              </a:rPr>
              <a:t>1 • PREPARAR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86968" y="2011680"/>
            <a:ext cx="3063240" cy="3566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50">
                <a:solidFill>
                  <a:srgbClr val="232A30"/>
                </a:solidFill>
                <a:latin typeface="Aptos"/>
              </a:rPr>
              <a:t>Mirá hacia la zona de escape.
Enderezá la moto cuando sea posible.
Cerrá acelerador y prepará ambos frenos.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70832" y="1417320"/>
            <a:ext cx="3429000" cy="4297680"/>
          </a:xfrm>
          <a:prstGeom prst="roundRect">
            <a:avLst/>
          </a:prstGeom>
          <a:solidFill>
            <a:srgbClr val="F2F6F8"/>
          </a:solidFill>
          <a:ln>
            <a:solidFill>
              <a:srgbClr val="DCE2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4370832" y="1417320"/>
            <a:ext cx="73152" cy="4297680"/>
          </a:xfrm>
          <a:prstGeom prst="rect">
            <a:avLst/>
          </a:prstGeom>
          <a:solidFill>
            <a:srgbClr val="2BA6C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4572000" y="1563624"/>
            <a:ext cx="306324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 b="1">
                <a:solidFill>
                  <a:srgbClr val="122332"/>
                </a:solidFill>
                <a:latin typeface="Aptos"/>
              </a:rPr>
              <a:t>2 • FRENAR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72000" y="2011680"/>
            <a:ext cx="3063240" cy="3566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50">
                <a:solidFill>
                  <a:srgbClr val="232A30"/>
                </a:solidFill>
                <a:latin typeface="Aptos"/>
              </a:rPr>
              <a:t>Aplicá los frenos de forma progresiva y firme, sin movimientos bruscos.
Usá ambos frenos según la técnica de tu moto.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055864" y="1417320"/>
            <a:ext cx="3429000" cy="4297680"/>
          </a:xfrm>
          <a:prstGeom prst="roundRect">
            <a:avLst/>
          </a:prstGeom>
          <a:solidFill>
            <a:srgbClr val="F2F6F8"/>
          </a:solidFill>
          <a:ln>
            <a:solidFill>
              <a:srgbClr val="DCE2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8055864" y="1417320"/>
            <a:ext cx="73152" cy="4297680"/>
          </a:xfrm>
          <a:prstGeom prst="rect">
            <a:avLst/>
          </a:prstGeom>
          <a:solidFill>
            <a:srgbClr val="F6BE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8257032" y="1563624"/>
            <a:ext cx="306324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 b="1">
                <a:solidFill>
                  <a:srgbClr val="122332"/>
                </a:solidFill>
                <a:latin typeface="Aptos"/>
              </a:rPr>
              <a:t>3 • CONTROLAR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257032" y="2011680"/>
            <a:ext cx="3063240" cy="3566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50">
                <a:solidFill>
                  <a:srgbClr val="232A30"/>
                </a:solidFill>
                <a:latin typeface="Aptos"/>
              </a:rPr>
              <a:t>Mantené la moto estable y evitá bloquear una rueda.
Si tiene ABS, permití que el sistema actúe; no “bombees” el freno.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1520" y="5257800"/>
            <a:ext cx="10744200" cy="822960"/>
          </a:xfrm>
          <a:prstGeom prst="roundRect">
            <a:avLst/>
          </a:prstGeom>
          <a:solidFill>
            <a:srgbClr val="F6BE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960120" y="5413248"/>
            <a:ext cx="1028700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900" b="1">
                <a:solidFill>
                  <a:srgbClr val="122332"/>
                </a:solidFill>
                <a:latin typeface="Aptos Display"/>
              </a:rPr>
              <a:t>Practicá frenadas de emergencia en un lugar seguro y con instructor.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2BA6C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384048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122332"/>
                </a:solidFill>
                <a:latin typeface="Aptos Display"/>
              </a:rPr>
              <a:t>6. Cómo tomar curvas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12648" y="969264"/>
            <a:ext cx="107899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300">
                <a:solidFill>
                  <a:srgbClr val="69747C"/>
                </a:solidFill>
                <a:latin typeface="Aptos"/>
              </a:rPr>
              <a:t>La curva se prepara antes de entrar: velocidad, mirada y trayectoria.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85800" y="1417320"/>
            <a:ext cx="3429000" cy="4297680"/>
          </a:xfrm>
          <a:prstGeom prst="roundRect">
            <a:avLst/>
          </a:prstGeom>
          <a:solidFill>
            <a:srgbClr val="F2F6F8"/>
          </a:solidFill>
          <a:ln>
            <a:solidFill>
              <a:srgbClr val="DCE2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685800" y="1417320"/>
            <a:ext cx="73152" cy="4297680"/>
          </a:xfrm>
          <a:prstGeom prst="rect">
            <a:avLst/>
          </a:prstGeom>
          <a:solidFill>
            <a:srgbClr val="1866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886968" y="1563624"/>
            <a:ext cx="306324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 b="1">
                <a:solidFill>
                  <a:srgbClr val="122332"/>
                </a:solidFill>
                <a:latin typeface="Aptos"/>
              </a:rPr>
              <a:t>ANTES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86968" y="2011680"/>
            <a:ext cx="3063240" cy="3566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50">
                <a:solidFill>
                  <a:srgbClr val="232A30"/>
                </a:solidFill>
                <a:latin typeface="Aptos"/>
              </a:rPr>
              <a:t>Reducí velocidad antes de la curva.
Elegí una trayectoria segura y mirá hacia la salida.
No entres pasado.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70832" y="1417320"/>
            <a:ext cx="3429000" cy="4297680"/>
          </a:xfrm>
          <a:prstGeom prst="roundRect">
            <a:avLst/>
          </a:prstGeom>
          <a:solidFill>
            <a:srgbClr val="F2F6F8"/>
          </a:solidFill>
          <a:ln>
            <a:solidFill>
              <a:srgbClr val="DCE2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4370832" y="1417320"/>
            <a:ext cx="73152" cy="4297680"/>
          </a:xfrm>
          <a:prstGeom prst="rect">
            <a:avLst/>
          </a:prstGeom>
          <a:solidFill>
            <a:srgbClr val="2BA6C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4572000" y="1563624"/>
            <a:ext cx="306324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 b="1">
                <a:solidFill>
                  <a:srgbClr val="122332"/>
                </a:solidFill>
                <a:latin typeface="Aptos"/>
              </a:rPr>
              <a:t>DURANTE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72000" y="2011680"/>
            <a:ext cx="3063240" cy="3566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50">
                <a:solidFill>
                  <a:srgbClr val="232A30"/>
                </a:solidFill>
                <a:latin typeface="Aptos"/>
              </a:rPr>
              <a:t>Mantené movimientos suaves.
No fijes la mirada en el obstáculo.
Conservá margen ante vehículos, ciclistas y objetos.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055864" y="1417320"/>
            <a:ext cx="3429000" cy="4297680"/>
          </a:xfrm>
          <a:prstGeom prst="roundRect">
            <a:avLst/>
          </a:prstGeom>
          <a:solidFill>
            <a:srgbClr val="F2F6F8"/>
          </a:solidFill>
          <a:ln>
            <a:solidFill>
              <a:srgbClr val="DCE2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8055864" y="1417320"/>
            <a:ext cx="73152" cy="4297680"/>
          </a:xfrm>
          <a:prstGeom prst="rect">
            <a:avLst/>
          </a:prstGeom>
          <a:solidFill>
            <a:srgbClr val="F6BE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8257032" y="1563624"/>
            <a:ext cx="306324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 b="1">
                <a:solidFill>
                  <a:srgbClr val="122332"/>
                </a:solidFill>
                <a:latin typeface="Aptos"/>
              </a:rPr>
              <a:t>SALIDA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257032" y="2011680"/>
            <a:ext cx="3063240" cy="3566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50">
                <a:solidFill>
                  <a:srgbClr val="232A30"/>
                </a:solidFill>
                <a:latin typeface="Aptos"/>
              </a:rPr>
              <a:t>A medida que ves la salida y la situación es segura, retomá aceleración progresivamente.
Nunca invadas el carril contrario.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1520" y="5257800"/>
            <a:ext cx="10744200" cy="822960"/>
          </a:xfrm>
          <a:prstGeom prst="roundRect">
            <a:avLst/>
          </a:prstGeom>
          <a:solidFill>
            <a:srgbClr val="F6BE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960120" y="5413248"/>
            <a:ext cx="1028700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900" b="1">
                <a:solidFill>
                  <a:srgbClr val="122332"/>
                </a:solidFill>
                <a:latin typeface="Aptos Display"/>
              </a:rPr>
              <a:t>Velocidad adecuada + mirada a la salida + suavidad = mayor estabilidad.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2BA6C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384048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122332"/>
                </a:solidFill>
                <a:latin typeface="Aptos Display"/>
              </a:rPr>
              <a:t>7. Pasajero y carga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12648" y="969264"/>
            <a:ext cx="107899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300">
                <a:solidFill>
                  <a:srgbClr val="69747C"/>
                </a:solidFill>
                <a:latin typeface="Aptos"/>
              </a:rPr>
              <a:t>El peso adicional cambia el equilibrio, la aceleración y la distancia de frenado.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85800" y="1417320"/>
            <a:ext cx="5166360" cy="4343400"/>
          </a:xfrm>
          <a:prstGeom prst="roundRect">
            <a:avLst/>
          </a:prstGeom>
          <a:solidFill>
            <a:srgbClr val="F2F6F8"/>
          </a:solidFill>
          <a:ln>
            <a:solidFill>
              <a:srgbClr val="DCE2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685800" y="1417320"/>
            <a:ext cx="73152" cy="4343400"/>
          </a:xfrm>
          <a:prstGeom prst="rect">
            <a:avLst/>
          </a:prstGeom>
          <a:solidFill>
            <a:srgbClr val="1866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886968" y="1563624"/>
            <a:ext cx="480060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 b="1">
                <a:solidFill>
                  <a:srgbClr val="122332"/>
                </a:solidFill>
                <a:latin typeface="Aptos"/>
              </a:rPr>
              <a:t>PASAJERO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86968" y="2011680"/>
            <a:ext cx="4800600" cy="3611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50">
                <a:solidFill>
                  <a:srgbClr val="232A30"/>
                </a:solidFill>
                <a:latin typeface="Aptos"/>
              </a:rPr>
              <a:t>• Casco correctamente colocado.
• Pies siempre en los apoyapiés.
• Sujetarse al conductor o asideros previstos.
• Evitar movimientos bruscos.
• Inclinarse acompañando al conductor, sin exagerar.
• Subir y bajar solo cuando la moto esté detenida.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263640" y="1417320"/>
            <a:ext cx="5166360" cy="4343400"/>
          </a:xfrm>
          <a:prstGeom prst="roundRect">
            <a:avLst/>
          </a:prstGeom>
          <a:solidFill>
            <a:srgbClr val="F2F6F8"/>
          </a:solidFill>
          <a:ln>
            <a:solidFill>
              <a:srgbClr val="DCE2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6263640" y="1417320"/>
            <a:ext cx="73152" cy="4343400"/>
          </a:xfrm>
          <a:prstGeom prst="rect">
            <a:avLst/>
          </a:prstGeom>
          <a:solidFill>
            <a:srgbClr val="F6BE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6464807" y="1563624"/>
            <a:ext cx="480060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 b="1">
                <a:solidFill>
                  <a:srgbClr val="122332"/>
                </a:solidFill>
                <a:latin typeface="Aptos"/>
              </a:rPr>
              <a:t>CARGA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64807" y="2011680"/>
            <a:ext cx="4800600" cy="3611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50">
                <a:solidFill>
                  <a:srgbClr val="232A30"/>
                </a:solidFill>
                <a:latin typeface="Aptos"/>
              </a:rPr>
              <a:t>• Respetar límites y recomendaciones del fabricante.
• Distribuir el peso de forma equilibrada.
• Sujetar la carga para que no se mueva.
• No tapar luces, patente ni elementos de señalización.
• Evitar cargas altas, sueltas o que afecten la dirección.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31520" y="5257800"/>
            <a:ext cx="10744200" cy="822960"/>
          </a:xfrm>
          <a:prstGeom prst="roundRect">
            <a:avLst/>
          </a:prstGeom>
          <a:solidFill>
            <a:srgbClr val="F6BE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960120" y="5413248"/>
            <a:ext cx="1028700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900" b="1">
                <a:solidFill>
                  <a:srgbClr val="122332"/>
                </a:solidFill>
                <a:latin typeface="Aptos Display"/>
              </a:rPr>
              <a:t>Si la carga modifica el control de la moto, la carga está mal.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2BA6C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384048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122332"/>
                </a:solidFill>
                <a:latin typeface="Aptos Display"/>
              </a:rPr>
              <a:t>8. Alcohol y drogas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12648" y="969264"/>
            <a:ext cx="107899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300">
                <a:solidFill>
                  <a:srgbClr val="69747C"/>
                </a:solidFill>
                <a:latin typeface="Aptos"/>
              </a:rPr>
              <a:t>La decisión segura es simple: si consumiste, no conduzcas.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85800" y="1417320"/>
            <a:ext cx="3429000" cy="4297680"/>
          </a:xfrm>
          <a:prstGeom prst="roundRect">
            <a:avLst/>
          </a:prstGeom>
          <a:solidFill>
            <a:srgbClr val="F2F6F8"/>
          </a:solidFill>
          <a:ln>
            <a:solidFill>
              <a:srgbClr val="DCE2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685800" y="1417320"/>
            <a:ext cx="73152" cy="4297680"/>
          </a:xfrm>
          <a:prstGeom prst="rect">
            <a:avLst/>
          </a:prstGeom>
          <a:solidFill>
            <a:srgbClr val="BF37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886968" y="1563624"/>
            <a:ext cx="306324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 b="1">
                <a:solidFill>
                  <a:srgbClr val="122332"/>
                </a:solidFill>
                <a:latin typeface="Aptos"/>
              </a:rPr>
              <a:t>ALCOHOL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86968" y="2011680"/>
            <a:ext cx="3063240" cy="3566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50">
                <a:solidFill>
                  <a:srgbClr val="232A30"/>
                </a:solidFill>
                <a:latin typeface="Aptos"/>
              </a:rPr>
              <a:t>Reduce atención, visión, coordinación y capacidad de decisión. Puede generar falsa confianza y aumentar conductas de riesgo.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70832" y="1417320"/>
            <a:ext cx="3429000" cy="4297680"/>
          </a:xfrm>
          <a:prstGeom prst="roundRect">
            <a:avLst/>
          </a:prstGeom>
          <a:solidFill>
            <a:srgbClr val="F2F6F8"/>
          </a:solidFill>
          <a:ln>
            <a:solidFill>
              <a:srgbClr val="DCE2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4370832" y="1417320"/>
            <a:ext cx="73152" cy="4297680"/>
          </a:xfrm>
          <a:prstGeom prst="rect">
            <a:avLst/>
          </a:prstGeom>
          <a:solidFill>
            <a:srgbClr val="BF37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4572000" y="1563624"/>
            <a:ext cx="306324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 b="1">
                <a:solidFill>
                  <a:srgbClr val="122332"/>
                </a:solidFill>
                <a:latin typeface="Aptos"/>
              </a:rPr>
              <a:t>DROGAS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72000" y="2011680"/>
            <a:ext cx="3063240" cy="3566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50">
                <a:solidFill>
                  <a:srgbClr val="232A30"/>
                </a:solidFill>
                <a:latin typeface="Aptos"/>
              </a:rPr>
              <a:t>Sustancias psicoactivas pueden alterar reflejos, percepción, coordinación y juicio. La combinación con alcohol aumenta el riesgo.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055864" y="1417320"/>
            <a:ext cx="3429000" cy="4297680"/>
          </a:xfrm>
          <a:prstGeom prst="roundRect">
            <a:avLst/>
          </a:prstGeom>
          <a:solidFill>
            <a:srgbClr val="F2F6F8"/>
          </a:solidFill>
          <a:ln>
            <a:solidFill>
              <a:srgbClr val="DCE2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8055864" y="1417320"/>
            <a:ext cx="73152" cy="4297680"/>
          </a:xfrm>
          <a:prstGeom prst="rect">
            <a:avLst/>
          </a:prstGeom>
          <a:solidFill>
            <a:srgbClr val="F6BE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8257032" y="1563624"/>
            <a:ext cx="306324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 b="1">
                <a:solidFill>
                  <a:srgbClr val="122332"/>
                </a:solidFill>
                <a:latin typeface="Aptos"/>
              </a:rPr>
              <a:t>MEDICACIÓN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257032" y="2011680"/>
            <a:ext cx="3063240" cy="3566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50">
                <a:solidFill>
                  <a:srgbClr val="232A30"/>
                </a:solidFill>
                <a:latin typeface="Aptos"/>
              </a:rPr>
              <a:t>Algunos medicamentos disminuyen la capacidad para conducir. Consultá el prospecto y a un profesional si tenés dudas.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1520" y="5257800"/>
            <a:ext cx="10744200" cy="822960"/>
          </a:xfrm>
          <a:prstGeom prst="roundRect">
            <a:avLst/>
          </a:prstGeom>
          <a:solidFill>
            <a:srgbClr val="F6BE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960120" y="5413248"/>
            <a:ext cx="1028700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900" b="1">
                <a:solidFill>
                  <a:srgbClr val="122332"/>
                </a:solidFill>
                <a:latin typeface="Aptos Display"/>
              </a:rPr>
              <a:t>En Argentina, la Ley Nacional de Tránsito prohíbe conducir con alcoholemia superior a 0.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2BA6C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384048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122332"/>
                </a:solidFill>
                <a:latin typeface="Aptos Display"/>
              </a:rPr>
              <a:t>9. Velocidad y distancia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12648" y="969264"/>
            <a:ext cx="107899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300">
                <a:solidFill>
                  <a:srgbClr val="69747C"/>
                </a:solidFill>
                <a:latin typeface="Aptos"/>
              </a:rPr>
              <a:t>La velocidad no solo aumenta la gravedad: también reduce el tiempo disponible para decidir.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417320"/>
            <a:ext cx="3429000" cy="4251960"/>
          </a:xfrm>
          <a:prstGeom prst="roundRect">
            <a:avLst/>
          </a:prstGeom>
          <a:solidFill>
            <a:srgbClr val="F2F6F8"/>
          </a:solidFill>
          <a:ln>
            <a:solidFill>
              <a:srgbClr val="DCE2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731520" y="1417320"/>
            <a:ext cx="73152" cy="4251960"/>
          </a:xfrm>
          <a:prstGeom prst="rect">
            <a:avLst/>
          </a:prstGeom>
          <a:solidFill>
            <a:srgbClr val="1866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932688" y="1563624"/>
            <a:ext cx="306324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 b="1">
                <a:solidFill>
                  <a:srgbClr val="122332"/>
                </a:solidFill>
                <a:latin typeface="Aptos"/>
              </a:rPr>
              <a:t>VELOCIDAD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32688" y="2011680"/>
            <a:ext cx="3063240" cy="3520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50">
                <a:solidFill>
                  <a:srgbClr val="232A30"/>
                </a:solidFill>
                <a:latin typeface="Aptos"/>
              </a:rPr>
              <a:t>Adaptala a tránsito, clima, visibilidad, estado de la calzada y experiencia.
Respetá los límites señalizados.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70832" y="1417320"/>
            <a:ext cx="3429000" cy="4251960"/>
          </a:xfrm>
          <a:prstGeom prst="roundRect">
            <a:avLst/>
          </a:prstGeom>
          <a:solidFill>
            <a:srgbClr val="F2F6F8"/>
          </a:solidFill>
          <a:ln>
            <a:solidFill>
              <a:srgbClr val="DCE2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4370832" y="1417320"/>
            <a:ext cx="73152" cy="4251960"/>
          </a:xfrm>
          <a:prstGeom prst="rect">
            <a:avLst/>
          </a:prstGeom>
          <a:solidFill>
            <a:srgbClr val="2BA6C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4572000" y="1563624"/>
            <a:ext cx="306324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 b="1">
                <a:solidFill>
                  <a:srgbClr val="122332"/>
                </a:solidFill>
                <a:latin typeface="Aptos"/>
              </a:rPr>
              <a:t>DISTANCIA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72000" y="2011680"/>
            <a:ext cx="3063240" cy="3520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50">
                <a:solidFill>
                  <a:srgbClr val="232A30"/>
                </a:solidFill>
                <a:latin typeface="Aptos"/>
              </a:rPr>
              <a:t>Dejá espacio para reaccionar y frenar.
Aumentalo con lluvia, baja visibilidad, carga o pasajero.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010144" y="1417320"/>
            <a:ext cx="3429000" cy="4251960"/>
          </a:xfrm>
          <a:prstGeom prst="roundRect">
            <a:avLst/>
          </a:prstGeom>
          <a:solidFill>
            <a:srgbClr val="F2F6F8"/>
          </a:solidFill>
          <a:ln>
            <a:solidFill>
              <a:srgbClr val="DCE2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8010144" y="1417320"/>
            <a:ext cx="73152" cy="4251960"/>
          </a:xfrm>
          <a:prstGeom prst="rect">
            <a:avLst/>
          </a:prstGeom>
          <a:solidFill>
            <a:srgbClr val="F6BE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8211312" y="1563624"/>
            <a:ext cx="306324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 b="1">
                <a:solidFill>
                  <a:srgbClr val="122332"/>
                </a:solidFill>
                <a:latin typeface="Aptos"/>
              </a:rPr>
              <a:t>ESCAPE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211312" y="2011680"/>
            <a:ext cx="3063240" cy="3520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50">
                <a:solidFill>
                  <a:srgbClr val="232A30"/>
                </a:solidFill>
                <a:latin typeface="Aptos"/>
              </a:rPr>
              <a:t>No circules sin margen.
Identificá hacia dónde podrías desplazarte si aparece un obstáculo.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1520" y="5257800"/>
            <a:ext cx="10744200" cy="822960"/>
          </a:xfrm>
          <a:prstGeom prst="roundRect">
            <a:avLst/>
          </a:prstGeom>
          <a:solidFill>
            <a:srgbClr val="F6BE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960120" y="5413248"/>
            <a:ext cx="1028700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900" b="1">
                <a:solidFill>
                  <a:srgbClr val="122332"/>
                </a:solidFill>
                <a:latin typeface="Aptos Display"/>
              </a:rPr>
              <a:t>Más velocidad = menos tiempo para ver, decidir y actuar.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2BA6C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384048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122332"/>
                </a:solidFill>
                <a:latin typeface="Aptos Display"/>
              </a:rPr>
              <a:t>Situaciones para analizar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12648" y="969264"/>
            <a:ext cx="107899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300">
                <a:solidFill>
                  <a:srgbClr val="69747C"/>
                </a:solidFill>
                <a:latin typeface="Aptos"/>
              </a:rPr>
              <a:t>Usá estos casos para discutir decisiones seguras durante la capacitación.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85800" y="1417320"/>
            <a:ext cx="5166360" cy="1783080"/>
          </a:xfrm>
          <a:prstGeom prst="roundRect">
            <a:avLst/>
          </a:prstGeom>
          <a:solidFill>
            <a:srgbClr val="F2F6F8"/>
          </a:solidFill>
          <a:ln>
            <a:solidFill>
              <a:srgbClr val="DCE2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685800" y="1417320"/>
            <a:ext cx="73152" cy="1783080"/>
          </a:xfrm>
          <a:prstGeom prst="rect">
            <a:avLst/>
          </a:prstGeom>
          <a:solidFill>
            <a:srgbClr val="1866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886968" y="1563624"/>
            <a:ext cx="480060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 b="1">
                <a:solidFill>
                  <a:srgbClr val="122332"/>
                </a:solidFill>
                <a:latin typeface="Aptos"/>
              </a:rPr>
              <a:t>Intersección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86968" y="2011680"/>
            <a:ext cx="4800600" cy="1051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50">
                <a:solidFill>
                  <a:srgbClr val="232A30"/>
                </a:solidFill>
                <a:latin typeface="Aptos"/>
              </a:rPr>
              <a:t>Un auto se acerca y parece no reducir.
¿Qué harías para mantener una salida segura?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217920" y="1417320"/>
            <a:ext cx="5166360" cy="1783080"/>
          </a:xfrm>
          <a:prstGeom prst="roundRect">
            <a:avLst/>
          </a:prstGeom>
          <a:solidFill>
            <a:srgbClr val="F2F6F8"/>
          </a:solidFill>
          <a:ln>
            <a:solidFill>
              <a:srgbClr val="DCE2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6217920" y="1417320"/>
            <a:ext cx="73152" cy="1783080"/>
          </a:xfrm>
          <a:prstGeom prst="rect">
            <a:avLst/>
          </a:prstGeom>
          <a:solidFill>
            <a:srgbClr val="2BA6C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6419088" y="1563624"/>
            <a:ext cx="480060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 b="1">
                <a:solidFill>
                  <a:srgbClr val="122332"/>
                </a:solidFill>
                <a:latin typeface="Aptos"/>
              </a:rPr>
              <a:t>Punto ciego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19088" y="2011680"/>
            <a:ext cx="4800600" cy="1051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50">
                <a:solidFill>
                  <a:srgbClr val="232A30"/>
                </a:solidFill>
                <a:latin typeface="Aptos"/>
              </a:rPr>
              <a:t>Circulás junto a un camión que va a doblar.
¿Dónde te ubicarías y qué evitarías?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85800" y="3520439"/>
            <a:ext cx="5166360" cy="1783080"/>
          </a:xfrm>
          <a:prstGeom prst="roundRect">
            <a:avLst/>
          </a:prstGeom>
          <a:solidFill>
            <a:srgbClr val="F2F6F8"/>
          </a:solidFill>
          <a:ln>
            <a:solidFill>
              <a:srgbClr val="DCE2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685800" y="3520439"/>
            <a:ext cx="73152" cy="1783080"/>
          </a:xfrm>
          <a:prstGeom prst="rect">
            <a:avLst/>
          </a:prstGeom>
          <a:solidFill>
            <a:srgbClr val="F6BE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886968" y="3666744"/>
            <a:ext cx="480060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 b="1">
                <a:solidFill>
                  <a:srgbClr val="122332"/>
                </a:solidFill>
                <a:latin typeface="Aptos"/>
              </a:rPr>
              <a:t>Calzada mojada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86968" y="4114800"/>
            <a:ext cx="4800600" cy="1051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50">
                <a:solidFill>
                  <a:srgbClr val="232A30"/>
                </a:solidFill>
                <a:latin typeface="Aptos"/>
              </a:rPr>
              <a:t>Aparece agua y una curva adelante.
¿Qué modificarías en velocidad y trayectoria?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217920" y="3520439"/>
            <a:ext cx="5166360" cy="1783080"/>
          </a:xfrm>
          <a:prstGeom prst="roundRect">
            <a:avLst/>
          </a:prstGeom>
          <a:solidFill>
            <a:srgbClr val="F2F6F8"/>
          </a:solidFill>
          <a:ln>
            <a:solidFill>
              <a:srgbClr val="DCE2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ectangle 18"/>
          <p:cNvSpPr/>
          <p:nvPr/>
        </p:nvSpPr>
        <p:spPr>
          <a:xfrm>
            <a:off x="6217920" y="3520439"/>
            <a:ext cx="73152" cy="1783080"/>
          </a:xfrm>
          <a:prstGeom prst="rect">
            <a:avLst/>
          </a:prstGeom>
          <a:solidFill>
            <a:srgbClr val="BF37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6419088" y="3666744"/>
            <a:ext cx="480060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 b="1">
                <a:solidFill>
                  <a:srgbClr val="122332"/>
                </a:solidFill>
                <a:latin typeface="Aptos"/>
              </a:rPr>
              <a:t>Pasajero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419088" y="4114800"/>
            <a:ext cx="4800600" cy="1051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50">
                <a:solidFill>
                  <a:srgbClr val="232A30"/>
                </a:solidFill>
                <a:latin typeface="Aptos"/>
              </a:rPr>
              <a:t>El acompañante se mueve durante una curva.
¿Cómo actuarías sin perder estabilidad?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2BA6C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384048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122332"/>
                </a:solidFill>
                <a:latin typeface="Aptos Display"/>
              </a:rPr>
              <a:t>Checklist del motociclista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12648" y="969264"/>
            <a:ext cx="107899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300">
                <a:solidFill>
                  <a:srgbClr val="69747C"/>
                </a:solidFill>
                <a:latin typeface="Aptos"/>
              </a:rPr>
              <a:t>Antes de poner la moto en movimiento, hacé una pausa de seguridad.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85800" y="1417320"/>
            <a:ext cx="5166360" cy="1783080"/>
          </a:xfrm>
          <a:prstGeom prst="roundRect">
            <a:avLst/>
          </a:prstGeom>
          <a:solidFill>
            <a:srgbClr val="F2F6F8"/>
          </a:solidFill>
          <a:ln>
            <a:solidFill>
              <a:srgbClr val="DCE2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685800" y="1417320"/>
            <a:ext cx="73152" cy="1783080"/>
          </a:xfrm>
          <a:prstGeom prst="rect">
            <a:avLst/>
          </a:prstGeom>
          <a:solidFill>
            <a:srgbClr val="1866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886968" y="1563624"/>
            <a:ext cx="480060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 b="1">
                <a:solidFill>
                  <a:srgbClr val="122332"/>
                </a:solidFill>
                <a:latin typeface="Aptos"/>
              </a:rPr>
              <a:t>MOTO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86968" y="2011680"/>
            <a:ext cx="4800600" cy="1051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50">
                <a:solidFill>
                  <a:srgbClr val="232A30"/>
                </a:solidFill>
                <a:latin typeface="Aptos"/>
              </a:rPr>
              <a:t>Neumáticos • frenos • luces • espejos • dirección • cadena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217920" y="1417320"/>
            <a:ext cx="5166360" cy="1783080"/>
          </a:xfrm>
          <a:prstGeom prst="roundRect">
            <a:avLst/>
          </a:prstGeom>
          <a:solidFill>
            <a:srgbClr val="F2F6F8"/>
          </a:solidFill>
          <a:ln>
            <a:solidFill>
              <a:srgbClr val="DCE2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6217920" y="1417320"/>
            <a:ext cx="73152" cy="1783080"/>
          </a:xfrm>
          <a:prstGeom prst="rect">
            <a:avLst/>
          </a:prstGeom>
          <a:solidFill>
            <a:srgbClr val="2BA6C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6419088" y="1563624"/>
            <a:ext cx="480060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 b="1">
                <a:solidFill>
                  <a:srgbClr val="122332"/>
                </a:solidFill>
                <a:latin typeface="Aptos"/>
              </a:rPr>
              <a:t>EQUIPO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19088" y="2011680"/>
            <a:ext cx="4800600" cy="1051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50">
                <a:solidFill>
                  <a:srgbClr val="232A30"/>
                </a:solidFill>
                <a:latin typeface="Aptos"/>
              </a:rPr>
              <a:t>Casco • guantes • calzado • ropa de protección • reflectivos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85800" y="3520439"/>
            <a:ext cx="5166360" cy="1783080"/>
          </a:xfrm>
          <a:prstGeom prst="roundRect">
            <a:avLst/>
          </a:prstGeom>
          <a:solidFill>
            <a:srgbClr val="F2F6F8"/>
          </a:solidFill>
          <a:ln>
            <a:solidFill>
              <a:srgbClr val="DCE2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685800" y="3520439"/>
            <a:ext cx="73152" cy="1783080"/>
          </a:xfrm>
          <a:prstGeom prst="rect">
            <a:avLst/>
          </a:prstGeom>
          <a:solidFill>
            <a:srgbClr val="F6BE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886968" y="3666744"/>
            <a:ext cx="480060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 b="1">
                <a:solidFill>
                  <a:srgbClr val="122332"/>
                </a:solidFill>
                <a:latin typeface="Aptos"/>
              </a:rPr>
              <a:t>ENTORNO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86968" y="4114800"/>
            <a:ext cx="4800600" cy="1051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50">
                <a:solidFill>
                  <a:srgbClr val="232A30"/>
                </a:solidFill>
                <a:latin typeface="Aptos"/>
              </a:rPr>
              <a:t>Clima • calzada • tránsito • puntos ciegos • ruta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217920" y="3520439"/>
            <a:ext cx="5166360" cy="1783080"/>
          </a:xfrm>
          <a:prstGeom prst="roundRect">
            <a:avLst/>
          </a:prstGeom>
          <a:solidFill>
            <a:srgbClr val="F2F6F8"/>
          </a:solidFill>
          <a:ln>
            <a:solidFill>
              <a:srgbClr val="DCE2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ectangle 18"/>
          <p:cNvSpPr/>
          <p:nvPr/>
        </p:nvSpPr>
        <p:spPr>
          <a:xfrm>
            <a:off x="6217920" y="3520439"/>
            <a:ext cx="73152" cy="1783080"/>
          </a:xfrm>
          <a:prstGeom prst="rect">
            <a:avLst/>
          </a:prstGeom>
          <a:solidFill>
            <a:srgbClr val="30845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6419088" y="3666744"/>
            <a:ext cx="480060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 b="1">
                <a:solidFill>
                  <a:srgbClr val="122332"/>
                </a:solidFill>
                <a:latin typeface="Aptos"/>
              </a:rPr>
              <a:t>CONDUCTOR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419088" y="4114800"/>
            <a:ext cx="4800600" cy="1051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50">
                <a:solidFill>
                  <a:srgbClr val="232A30"/>
                </a:solidFill>
                <a:latin typeface="Aptos"/>
              </a:rPr>
              <a:t>Sobrio • descansado • atento • sin celular • sin apuro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731520" y="5257800"/>
            <a:ext cx="10744200" cy="822960"/>
          </a:xfrm>
          <a:prstGeom prst="roundRect">
            <a:avLst/>
          </a:prstGeom>
          <a:solidFill>
            <a:srgbClr val="F6BE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960120" y="5413248"/>
            <a:ext cx="1028700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900" b="1">
                <a:solidFill>
                  <a:srgbClr val="122332"/>
                </a:solidFill>
                <a:latin typeface="Aptos Display"/>
              </a:rPr>
              <a:t>Si alguna respuesta es “NO”, detenete y corregí antes de salir.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2BA6C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384048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122332"/>
                </a:solidFill>
                <a:latin typeface="Aptos Display"/>
              </a:rPr>
              <a:t>Mini evaluación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12648" y="969264"/>
            <a:ext cx="107899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300">
                <a:solidFill>
                  <a:srgbClr val="69747C"/>
                </a:solidFill>
                <a:latin typeface="Aptos"/>
              </a:rPr>
              <a:t>Cinco preguntas para comprobar los conceptos clave.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1417320"/>
            <a:ext cx="1069848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1800" b="0">
                <a:solidFill>
                  <a:srgbClr val="232A30"/>
                </a:solidFill>
                <a:latin typeface="Aptos"/>
              </a:defRPr>
            </a:pPr>
            <a:r>
              <a:t>•  1. ¿Por qué conviene reducir la velocidad antes de entrar a una curva?</a:t>
            </a:r>
          </a:p>
          <a:p>
            <a:pPr>
              <a:spcAft>
                <a:spcPts val="1400"/>
              </a:spcAft>
              <a:defRPr sz="1800" b="0">
                <a:solidFill>
                  <a:srgbClr val="232A30"/>
                </a:solidFill>
                <a:latin typeface="Aptos"/>
              </a:defRPr>
            </a:pPr>
            <a:r>
              <a:t>•  2. ¿Qué elementos forman parte del equipamiento básico de protección?</a:t>
            </a:r>
          </a:p>
          <a:p>
            <a:pPr>
              <a:spcAft>
                <a:spcPts val="1400"/>
              </a:spcAft>
              <a:defRPr sz="1800" b="0">
                <a:solidFill>
                  <a:srgbClr val="232A30"/>
                </a:solidFill>
                <a:latin typeface="Aptos"/>
              </a:defRPr>
            </a:pPr>
            <a:r>
              <a:t>•  3. ¿Qué significa “ver y ser visto”?</a:t>
            </a:r>
          </a:p>
          <a:p>
            <a:pPr>
              <a:spcAft>
                <a:spcPts val="1400"/>
              </a:spcAft>
              <a:defRPr sz="1800" b="0">
                <a:solidFill>
                  <a:srgbClr val="232A30"/>
                </a:solidFill>
                <a:latin typeface="Aptos"/>
              </a:defRPr>
            </a:pPr>
            <a:r>
              <a:t>•  4. ¿Cómo debe actuar un pasajero para no afectar la estabilidad?</a:t>
            </a:r>
          </a:p>
          <a:p>
            <a:pPr>
              <a:spcAft>
                <a:spcPts val="1400"/>
              </a:spcAft>
              <a:defRPr sz="1800" b="0">
                <a:solidFill>
                  <a:srgbClr val="232A30"/>
                </a:solidFill>
                <a:latin typeface="Aptos"/>
              </a:defRPr>
            </a:pPr>
            <a:r>
              <a:t>•  5. ¿Cuál es la decisión segura después de consumir alcohol o drogas?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31520" y="5257800"/>
            <a:ext cx="10744200" cy="822960"/>
          </a:xfrm>
          <a:prstGeom prst="roundRect">
            <a:avLst/>
          </a:prstGeom>
          <a:solidFill>
            <a:srgbClr val="F6BE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960120" y="5413248"/>
            <a:ext cx="1028700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900" b="1">
                <a:solidFill>
                  <a:srgbClr val="122332"/>
                </a:solidFill>
                <a:latin typeface="Aptos Display"/>
              </a:rPr>
              <a:t>Respuesta esperada: anticipar, protegerse, mantener visibilidad, acompañar el control y NO conducir.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223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914400" y="1051560"/>
            <a:ext cx="10332720" cy="1371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4000" b="1">
                <a:solidFill>
                  <a:srgbClr val="FFFFFF"/>
                </a:solidFill>
                <a:latin typeface="Aptos Display"/>
              </a:rPr>
              <a:t>LLEGAR BIEN
TAMBIÉN ES PARTE DEL VIAJE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97280" y="2971800"/>
            <a:ext cx="996696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2100">
                <a:solidFill>
                  <a:srgbClr val="CDDCE4"/>
                </a:solidFill>
                <a:latin typeface="Aptos"/>
              </a:rPr>
              <a:t>Conducir seguro no es conducir lento.
Es conducir con control, anticipación y responsabilidad.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3154680" y="4892040"/>
            <a:ext cx="5852160" cy="640080"/>
          </a:xfrm>
          <a:prstGeom prst="roundRect">
            <a:avLst/>
          </a:prstGeom>
          <a:solidFill>
            <a:srgbClr val="2BA6C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3337560" y="5056632"/>
            <a:ext cx="54864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400" b="1">
                <a:solidFill>
                  <a:srgbClr val="FFFFFF"/>
                </a:solidFill>
                <a:latin typeface="Aptos"/>
              </a:rPr>
              <a:t>PREVENIR ES UNA FORMA DE CUIDARNOS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05840" y="5897880"/>
            <a:ext cx="1014984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>
                <a:solidFill>
                  <a:srgbClr val="AABEC8"/>
                </a:solidFill>
                <a:latin typeface="Aptos"/>
              </a:rPr>
              <a:t>Base de consulta: Agencia Nacional de Seguridad Vial (ANSV) y Ley Nacional de Tránsito 24.449.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Panorámica</PresentationFormat>
  <Paragraphs>0</Paragraphs>
  <Slides>16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16</vt:i4>
      </vt:variant>
    </vt:vector>
  </HeadingPairs>
  <TitlesOfParts>
    <vt:vector size="17" baseType="lpstr"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subject/>
  <dc:creator/>
  <cp:keywords/>
  <dc:description>generated using python-pptx</dc:description>
  <cp:lastModifiedBy>mariana cardozo</cp:lastModifiedBy>
  <cp:revision>2</cp:revision>
  <dcterms:created xsi:type="dcterms:W3CDTF">2013-01-27T09:14:16Z</dcterms:created>
  <dcterms:modified xsi:type="dcterms:W3CDTF">2026-10-08T13:36:41Z</dcterms:modified>
  <cp:category/>
</cp:coreProperties>
</file>